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  <p:sldId id="266" r:id="rId9"/>
    <p:sldId id="274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45D5A-76FB-5249-A01D-9F4696036325}" type="datetimeFigureOut">
              <a:rPr lang="es-ES" smtClean="0"/>
              <a:t>28/12/21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66EB2-CD36-DF4B-8CBB-3980DAD3520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68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6EB2-CD36-DF4B-8CBB-3980DAD3520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49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6EB2-CD36-DF4B-8CBB-3980DAD3520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49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E8D4-BB50-1C40-A680-B59162B90DD4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B1E55-9AE6-E54A-A762-B9541C8B4471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364F6-5901-554B-94E2-4DEDD99B1E4C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7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503C-B2F4-A84C-ACD5-75E897B4118C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8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CD2D4-04B2-8E4D-B9DB-AF89F58CD05D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8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86F0D-5894-A445-8530-108B472F78F4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9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6A5F8-8D14-254D-BE07-3EF2BD6EA393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3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36362-6118-E848-83A8-0C2B1C73F22B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6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EFB27-F9A8-7247-B80F-A1C93E638D4D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1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0C9B2-7DD3-3D43-969A-268BB6B64AE8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1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5AB1D-B008-EB4A-8B43-90CBEDD42D78}" type="slidenum">
              <a:rPr lang="es-ES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4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DF3E6CB-16D9-1041-A33E-5CE7B3B19EB8}" type="slidenum">
              <a:rPr lang="es-E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4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maps/d/edit?hl=es&amp;mid=1XM0PXxRhvJUhMi5Wz9h-yrYKeFsdtxk8&amp;ll=36.34839598849817,-14.343958174781555&amp;z=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3941" y="4744378"/>
            <a:ext cx="808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Arroyo de Las Rocinas (Huelva): alcornocal y pastizales cerca de El </a:t>
            </a:r>
            <a:r>
              <a:rPr lang="es-ES" sz="2400" dirty="0" err="1" smtClean="0">
                <a:solidFill>
                  <a:schemeClr val="bg1"/>
                </a:solidFill>
              </a:rPr>
              <a:t>Acebr</a:t>
            </a:r>
            <a:r>
              <a:rPr lang="es-ES" sz="2400" dirty="0" err="1" smtClean="0">
                <a:solidFill>
                  <a:schemeClr val="bg1"/>
                </a:solidFill>
              </a:rPr>
              <a:t>ón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329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7644"/>
            <a:ext cx="8229600" cy="4059241"/>
          </a:xfrm>
        </p:spPr>
        <p:txBody>
          <a:bodyPr/>
          <a:lstStyle/>
          <a:p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II (1990):</a:t>
            </a:r>
          </a:p>
          <a:p>
            <a:pPr lvl="1"/>
            <a:r>
              <a:rPr lang="es-ES_tradnl" dirty="0" smtClean="0"/>
              <a:t>Autor del g</a:t>
            </a:r>
            <a:r>
              <a:rPr lang="es-ES_tradnl" dirty="0" smtClean="0"/>
              <a:t>énero </a:t>
            </a:r>
            <a:r>
              <a:rPr lang="es-ES_tradnl" i="1" dirty="0" smtClean="0"/>
              <a:t>Silene</a:t>
            </a:r>
            <a:r>
              <a:rPr lang="es-ES_tradnl" dirty="0" smtClean="0"/>
              <a:t> (90 taxones)</a:t>
            </a:r>
            <a:endParaRPr lang="es-ES_tradnl" dirty="0" smtClean="0"/>
          </a:p>
          <a:p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IV (1993):</a:t>
            </a:r>
          </a:p>
          <a:p>
            <a:pPr lvl="2"/>
            <a:r>
              <a:rPr lang="es-ES_tradnl" sz="2800" dirty="0" smtClean="0"/>
              <a:t>Coeditor de la familia </a:t>
            </a:r>
            <a:r>
              <a:rPr lang="es-ES_tradnl" sz="2800" i="1" dirty="0" err="1" smtClean="0"/>
              <a:t>Cruciferae</a:t>
            </a:r>
            <a:r>
              <a:rPr lang="es-ES_tradnl" sz="2800" dirty="0" smtClean="0"/>
              <a:t> (clave de </a:t>
            </a:r>
            <a:r>
              <a:rPr lang="es-ES_tradnl" sz="2800" dirty="0" err="1" smtClean="0"/>
              <a:t>géneros</a:t>
            </a:r>
            <a:r>
              <a:rPr lang="es-ES_tradnl" sz="2800" dirty="0" smtClean="0"/>
              <a:t>); editor de la subfamilia </a:t>
            </a:r>
            <a:r>
              <a:rPr lang="es-ES_tradnl" sz="2800" i="1" dirty="0" err="1" smtClean="0"/>
              <a:t>Arabideae</a:t>
            </a:r>
            <a:endParaRPr lang="es-ES_tradnl" sz="2800" dirty="0" smtClean="0"/>
          </a:p>
          <a:p>
            <a:pPr lvl="2"/>
            <a:r>
              <a:rPr lang="es-ES_tradnl" sz="2800" dirty="0" smtClean="0"/>
              <a:t>Autor de los </a:t>
            </a:r>
            <a:r>
              <a:rPr lang="es-ES_tradnl" sz="2800" dirty="0" err="1" smtClean="0"/>
              <a:t>géneros</a:t>
            </a:r>
            <a:r>
              <a:rPr lang="es-ES_tradnl" sz="2800" dirty="0" smtClean="0"/>
              <a:t> </a:t>
            </a:r>
            <a:r>
              <a:rPr lang="es-ES_tradnl" sz="2800" i="1" dirty="0" err="1" smtClean="0"/>
              <a:t>Arabis</a:t>
            </a:r>
            <a:r>
              <a:rPr lang="es-ES_tradnl" sz="2800" dirty="0" smtClean="0"/>
              <a:t> (19 taxones) y </a:t>
            </a:r>
            <a:r>
              <a:rPr lang="es-ES_tradnl" sz="2800" i="1" dirty="0" err="1" smtClean="0"/>
              <a:t>Cardaminopsis</a:t>
            </a:r>
            <a:r>
              <a:rPr lang="es-ES_tradnl" sz="2800" dirty="0" smtClean="0"/>
              <a:t> (</a:t>
            </a:r>
            <a:r>
              <a:rPr lang="es-ES_tradnl" sz="2800" dirty="0" err="1" smtClean="0"/>
              <a:t>monotípico</a:t>
            </a:r>
            <a:r>
              <a:rPr lang="es-ES_tradnl" sz="2800" dirty="0" smtClean="0"/>
              <a:t>)</a:t>
            </a:r>
            <a:endParaRPr lang="es-ES" sz="2800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Obra cient</a:t>
            </a:r>
            <a:r>
              <a:rPr lang="es-ES" sz="4000" dirty="0" smtClean="0"/>
              <a:t>ífica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14003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3772"/>
            <a:ext cx="8229600" cy="4395606"/>
          </a:xfrm>
        </p:spPr>
        <p:txBody>
          <a:bodyPr/>
          <a:lstStyle/>
          <a:p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VII (1999-2000): </a:t>
            </a:r>
          </a:p>
          <a:p>
            <a:pPr lvl="1"/>
            <a:r>
              <a:rPr lang="es-ES_tradnl" dirty="0" smtClean="0"/>
              <a:t>Primer editor del volumen y de la familia </a:t>
            </a:r>
            <a:r>
              <a:rPr lang="es-ES_tradnl" i="1" dirty="0" err="1" smtClean="0"/>
              <a:t>Leguminosae</a:t>
            </a:r>
            <a:endParaRPr lang="es-ES_tradnl" i="1" dirty="0" smtClean="0"/>
          </a:p>
          <a:p>
            <a:pPr lvl="1"/>
            <a:r>
              <a:rPr lang="es-ES_tradnl" dirty="0" smtClean="0"/>
              <a:t>Autor o coautor de </a:t>
            </a:r>
            <a:r>
              <a:rPr lang="es-ES_tradnl" b="1" dirty="0" smtClean="0"/>
              <a:t>25 </a:t>
            </a:r>
            <a:r>
              <a:rPr lang="es-ES_tradnl" b="1" dirty="0" err="1" smtClean="0"/>
              <a:t>géneros</a:t>
            </a:r>
            <a:r>
              <a:rPr lang="es-ES_tradnl" b="1" dirty="0" smtClean="0"/>
              <a:t> </a:t>
            </a:r>
            <a:r>
              <a:rPr lang="es-ES_tradnl" dirty="0" smtClean="0"/>
              <a:t>con 201 taxones, destacando como autor de los </a:t>
            </a:r>
            <a:r>
              <a:rPr lang="es-ES_tradnl" dirty="0" err="1" smtClean="0"/>
              <a:t>géneros</a:t>
            </a:r>
            <a:r>
              <a:rPr lang="es-ES_tradnl" dirty="0" smtClean="0"/>
              <a:t> </a:t>
            </a:r>
            <a:r>
              <a:rPr lang="es-ES_tradnl" dirty="0" err="1" smtClean="0"/>
              <a:t>más</a:t>
            </a:r>
            <a:r>
              <a:rPr lang="es-ES_tradnl" dirty="0" smtClean="0"/>
              <a:t> nutridos: </a:t>
            </a:r>
            <a:r>
              <a:rPr lang="es-ES_tradnl" i="1" dirty="0" smtClean="0"/>
              <a:t>Genista</a:t>
            </a:r>
            <a:r>
              <a:rPr lang="es-ES_tradnl" dirty="0" smtClean="0"/>
              <a:t> (46) y </a:t>
            </a:r>
            <a:r>
              <a:rPr lang="es-ES_tradnl" i="1" dirty="0" err="1" smtClean="0"/>
              <a:t>Cytisus</a:t>
            </a:r>
            <a:r>
              <a:rPr lang="es-ES_tradnl" dirty="0" smtClean="0"/>
              <a:t> (14) y coautor de </a:t>
            </a:r>
            <a:r>
              <a:rPr lang="es-ES_tradnl" i="1" dirty="0" err="1" smtClean="0"/>
              <a:t>Trifolium</a:t>
            </a:r>
            <a:r>
              <a:rPr lang="es-ES_tradnl" dirty="0" smtClean="0"/>
              <a:t> (64) e </a:t>
            </a:r>
            <a:r>
              <a:rPr lang="es-ES_tradnl" i="1" dirty="0" err="1" smtClean="0"/>
              <a:t>Hippocrepis</a:t>
            </a:r>
            <a:r>
              <a:rPr lang="es-ES_tradnl" dirty="0" smtClean="0"/>
              <a:t> (21)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Obra cient</a:t>
            </a:r>
            <a:r>
              <a:rPr lang="es-ES" sz="4000" dirty="0" smtClean="0"/>
              <a:t>ífica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204496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6109"/>
            <a:ext cx="8229600" cy="4395606"/>
          </a:xfrm>
        </p:spPr>
        <p:txBody>
          <a:bodyPr/>
          <a:lstStyle/>
          <a:p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XVII (2010): </a:t>
            </a:r>
          </a:p>
          <a:p>
            <a:pPr lvl="1"/>
            <a:r>
              <a:rPr lang="es-ES_tradnl" dirty="0" smtClean="0"/>
              <a:t>Primer editor del volumen y de 13 familias de monocotiledóneas </a:t>
            </a:r>
          </a:p>
          <a:p>
            <a:pPr lvl="1"/>
            <a:r>
              <a:rPr lang="es-ES_tradnl" dirty="0" smtClean="0"/>
              <a:t>Autor o coautor de 22 géneros con 66 taxones; a destacar el género </a:t>
            </a:r>
            <a:r>
              <a:rPr lang="es-ES_tradnl" i="1" dirty="0" smtClean="0"/>
              <a:t>Luzula</a:t>
            </a:r>
            <a:r>
              <a:rPr lang="es-ES_tradnl" dirty="0" smtClean="0"/>
              <a:t>, con 20 taxones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Obra cient</a:t>
            </a:r>
            <a:r>
              <a:rPr lang="es-ES" sz="4000" dirty="0" smtClean="0"/>
              <a:t>ífica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289911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6109"/>
            <a:ext cx="8229600" cy="4395606"/>
          </a:xfrm>
        </p:spPr>
        <p:txBody>
          <a:bodyPr/>
          <a:lstStyle/>
          <a:p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XI (2012): </a:t>
            </a:r>
          </a:p>
          <a:p>
            <a:pPr lvl="1"/>
            <a:r>
              <a:rPr lang="es-ES_tradnl" dirty="0" smtClean="0"/>
              <a:t>Primer editor del volumen y coeditor de las familias </a:t>
            </a:r>
            <a:r>
              <a:rPr lang="es-ES_tradnl" dirty="0" err="1" smtClean="0"/>
              <a:t>Oleaceae</a:t>
            </a:r>
            <a:r>
              <a:rPr lang="es-ES_tradnl" dirty="0" smtClean="0"/>
              <a:t>, </a:t>
            </a:r>
            <a:r>
              <a:rPr lang="es-ES_tradnl" dirty="0" err="1" smtClean="0"/>
              <a:t>Solanaceae</a:t>
            </a:r>
            <a:r>
              <a:rPr lang="es-ES_tradnl" dirty="0" smtClean="0"/>
              <a:t> y </a:t>
            </a:r>
            <a:r>
              <a:rPr lang="es-ES_tradnl" dirty="0" err="1" smtClean="0"/>
              <a:t>Boraginaceae</a:t>
            </a:r>
            <a:endParaRPr lang="es-ES_tradnl" dirty="0" smtClean="0"/>
          </a:p>
          <a:p>
            <a:pPr lvl="1"/>
            <a:r>
              <a:rPr lang="es-ES_tradnl" dirty="0" smtClean="0"/>
              <a:t>Coautor de 6 géneros con 20 taxones, destacando el género </a:t>
            </a:r>
            <a:r>
              <a:rPr lang="es-ES_tradnl" i="1" dirty="0" err="1" smtClean="0"/>
              <a:t>Omphalodes</a:t>
            </a:r>
            <a:r>
              <a:rPr lang="es-ES_tradnl" dirty="0" smtClean="0"/>
              <a:t> (6)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Obra cient</a:t>
            </a:r>
            <a:r>
              <a:rPr lang="es-ES" sz="4000" dirty="0" smtClean="0"/>
              <a:t>ífica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36542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6611"/>
            <a:ext cx="8229600" cy="5174947"/>
          </a:xfrm>
        </p:spPr>
        <p:txBody>
          <a:bodyPr/>
          <a:lstStyle/>
          <a:p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XVI(I) (2014): </a:t>
            </a:r>
          </a:p>
          <a:p>
            <a:pPr lvl="1"/>
            <a:r>
              <a:rPr lang="es-ES_tradnl" dirty="0" smtClean="0"/>
              <a:t>Coeditor de la familia </a:t>
            </a:r>
            <a:r>
              <a:rPr lang="es-ES_tradnl" dirty="0" err="1" smtClean="0"/>
              <a:t>Compositae</a:t>
            </a:r>
            <a:r>
              <a:rPr lang="es-ES_tradnl" dirty="0" smtClean="0"/>
              <a:t> (clave de géneros)</a:t>
            </a:r>
          </a:p>
          <a:p>
            <a:pPr lvl="1"/>
            <a:r>
              <a:rPr lang="es-ES_tradnl" dirty="0" smtClean="0"/>
              <a:t>Autor del género </a:t>
            </a:r>
            <a:r>
              <a:rPr lang="es-ES_tradnl" i="1" dirty="0" err="1" smtClean="0"/>
              <a:t>Cirsium</a:t>
            </a:r>
            <a:r>
              <a:rPr lang="es-ES_tradnl" dirty="0" smtClean="0"/>
              <a:t>, con 29 taxones</a:t>
            </a:r>
          </a:p>
          <a:p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XVI(II) (2017): </a:t>
            </a:r>
          </a:p>
          <a:p>
            <a:pPr lvl="1"/>
            <a:r>
              <a:rPr lang="es-ES_tradnl" dirty="0" smtClean="0"/>
              <a:t>Primer editor del volumen y de la segunda parte de las </a:t>
            </a:r>
            <a:r>
              <a:rPr lang="es-ES_tradnl" dirty="0" err="1" smtClean="0"/>
              <a:t>Compositae</a:t>
            </a:r>
            <a:r>
              <a:rPr lang="es-ES_tradnl" dirty="0" smtClean="0"/>
              <a:t>. </a:t>
            </a:r>
          </a:p>
          <a:p>
            <a:pPr lvl="1"/>
            <a:r>
              <a:rPr lang="es-ES_tradnl" dirty="0" smtClean="0"/>
              <a:t>Coautor de 30 géneros con 150 taxones, destacando </a:t>
            </a:r>
            <a:r>
              <a:rPr lang="es-ES_tradnl" i="1" dirty="0" err="1" smtClean="0"/>
              <a:t>Hieracium</a:t>
            </a:r>
            <a:r>
              <a:rPr lang="es-ES_tradnl" dirty="0" smtClean="0"/>
              <a:t> (39), </a:t>
            </a:r>
            <a:r>
              <a:rPr lang="es-ES_tradnl" i="1" dirty="0" err="1" smtClean="0"/>
              <a:t>Crepis</a:t>
            </a:r>
            <a:r>
              <a:rPr lang="es-ES_tradnl" dirty="0" smtClean="0"/>
              <a:t> (29) y </a:t>
            </a:r>
            <a:r>
              <a:rPr lang="es-ES_tradnl" i="1" dirty="0" err="1" smtClean="0"/>
              <a:t>Pilosella</a:t>
            </a:r>
            <a:r>
              <a:rPr lang="es-ES_tradnl" dirty="0" smtClean="0"/>
              <a:t> (16)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Obra cient</a:t>
            </a:r>
            <a:r>
              <a:rPr lang="es-ES" sz="4000" dirty="0" smtClean="0"/>
              <a:t>ífica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11198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47413"/>
            <a:ext cx="8229600" cy="4610587"/>
          </a:xfrm>
        </p:spPr>
        <p:txBody>
          <a:bodyPr/>
          <a:lstStyle/>
          <a:p>
            <a:r>
              <a:rPr lang="es-ES_tradnl" b="1" dirty="0" smtClean="0"/>
              <a:t>Resumen</a:t>
            </a:r>
            <a:r>
              <a:rPr lang="es-ES_tradnl" dirty="0" smtClean="0"/>
              <a:t> de aportaciones a la obra </a:t>
            </a:r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Editor de 18 familias	9,52%	</a:t>
            </a:r>
          </a:p>
          <a:p>
            <a:pPr lvl="1"/>
            <a:r>
              <a:rPr lang="es-ES_tradnl" dirty="0" smtClean="0"/>
              <a:t>Autor de 87 géneros	6,89%	</a:t>
            </a:r>
          </a:p>
          <a:p>
            <a:pPr lvl="1"/>
            <a:r>
              <a:rPr lang="es-ES_tradnl" dirty="0" smtClean="0"/>
              <a:t>Con 533 especies		8,71%	</a:t>
            </a:r>
          </a:p>
          <a:p>
            <a:pPr lvl="1"/>
            <a:r>
              <a:rPr lang="es-ES_tradnl" dirty="0" smtClean="0"/>
              <a:t>y 577 taxones		8,33%	</a:t>
            </a:r>
          </a:p>
          <a:p>
            <a:pPr lvl="1"/>
            <a:r>
              <a:rPr lang="es-ES_tradnl" dirty="0" smtClean="0"/>
              <a:t>1152 páginas		9,93% (del texto principal)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Obra cient</a:t>
            </a:r>
            <a:r>
              <a:rPr lang="es-ES" sz="4000" dirty="0" smtClean="0"/>
              <a:t>ífica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35673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83465"/>
            <a:ext cx="8229600" cy="3401241"/>
          </a:xfrm>
        </p:spPr>
        <p:txBody>
          <a:bodyPr/>
          <a:lstStyle/>
          <a:p>
            <a:r>
              <a:rPr lang="es-ES_tradnl" dirty="0" smtClean="0"/>
              <a:t>Se han localizado un total de </a:t>
            </a:r>
            <a:r>
              <a:rPr lang="es-ES_tradnl" b="1" dirty="0" smtClean="0"/>
              <a:t>151 nombres </a:t>
            </a:r>
            <a:r>
              <a:rPr lang="es-ES_tradnl" dirty="0" smtClean="0"/>
              <a:t>publicados por Talavera solo o en colaboraci</a:t>
            </a:r>
            <a:r>
              <a:rPr lang="es-ES_tradnl" dirty="0" smtClean="0"/>
              <a:t>ón, de los cuales:</a:t>
            </a:r>
          </a:p>
          <a:p>
            <a:pPr lvl="1"/>
            <a:r>
              <a:rPr lang="es-ES_tradnl" dirty="0" smtClean="0"/>
              <a:t>70 corresponden a nuevos taxones</a:t>
            </a:r>
          </a:p>
          <a:p>
            <a:pPr lvl="1"/>
            <a:r>
              <a:rPr lang="es-ES_tradnl" dirty="0" smtClean="0"/>
              <a:t>81 son nombres nuevos o nuevas combinaciones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La flora </a:t>
            </a:r>
            <a:r>
              <a:rPr lang="es-ES" sz="4000" dirty="0" err="1" smtClean="0"/>
              <a:t>iberica</a:t>
            </a:r>
            <a:r>
              <a:rPr lang="es-ES" sz="4000" dirty="0" smtClean="0"/>
              <a:t>* como realidad natural</a:t>
            </a:r>
            <a:endParaRPr lang="es-ES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" y="560781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* Se incluyen algunos taxones del N de Marruecos y de las Islas Canarias. Desde 1975 a 2016.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0350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83465"/>
            <a:ext cx="8229600" cy="3965602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b="1" dirty="0" smtClean="0"/>
              <a:t>70 Taxones nuevos</a:t>
            </a:r>
            <a:r>
              <a:rPr lang="es-ES_tradnl" b="1" dirty="0" smtClean="0"/>
              <a:t>: </a:t>
            </a:r>
          </a:p>
          <a:p>
            <a:r>
              <a:rPr lang="es-ES_tradnl" sz="3000" dirty="0" smtClean="0"/>
              <a:t>3 taxones </a:t>
            </a:r>
            <a:r>
              <a:rPr lang="es-ES_tradnl" sz="3000" dirty="0" err="1" smtClean="0"/>
              <a:t>supragenéricos</a:t>
            </a:r>
            <a:r>
              <a:rPr lang="es-ES_tradnl" sz="3000" dirty="0" smtClean="0"/>
              <a:t>, </a:t>
            </a:r>
          </a:p>
          <a:p>
            <a:r>
              <a:rPr lang="es-ES_tradnl" sz="3000" dirty="0" smtClean="0"/>
              <a:t>6 </a:t>
            </a:r>
            <a:r>
              <a:rPr lang="es-ES_tradnl" sz="3000" dirty="0" err="1" smtClean="0"/>
              <a:t>infragenéricos</a:t>
            </a:r>
            <a:r>
              <a:rPr lang="es-ES_tradnl" sz="3000" dirty="0" smtClean="0"/>
              <a:t>, </a:t>
            </a:r>
          </a:p>
          <a:p>
            <a:r>
              <a:rPr lang="es-ES_tradnl" sz="3000" dirty="0" smtClean="0"/>
              <a:t>30 especies nuevas, </a:t>
            </a:r>
          </a:p>
          <a:p>
            <a:r>
              <a:rPr lang="es-ES_tradnl" sz="3000" dirty="0" smtClean="0"/>
              <a:t>13 híbridos y </a:t>
            </a:r>
          </a:p>
          <a:p>
            <a:r>
              <a:rPr lang="es-ES_tradnl" sz="3000" dirty="0" smtClean="0"/>
              <a:t>18 taxones </a:t>
            </a:r>
            <a:r>
              <a:rPr lang="es-ES_tradnl" sz="3000" dirty="0" err="1" smtClean="0"/>
              <a:t>infraespecíficos</a:t>
            </a:r>
            <a:r>
              <a:rPr lang="es-ES_tradnl" sz="3000" dirty="0" smtClean="0"/>
              <a:t> (subespecies o variedades)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La flora </a:t>
            </a:r>
            <a:r>
              <a:rPr lang="es-ES" sz="4000" dirty="0" err="1" smtClean="0"/>
              <a:t>iberica</a:t>
            </a:r>
            <a:r>
              <a:rPr lang="es-ES" sz="4000" dirty="0" smtClean="0"/>
              <a:t> como realidad natural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51483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85802"/>
            <a:ext cx="8229600" cy="3078748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b="1" dirty="0" smtClean="0"/>
              <a:t>70* Taxones nuevos</a:t>
            </a:r>
            <a:r>
              <a:rPr lang="es-ES_tradnl" b="1" dirty="0" smtClean="0"/>
              <a:t>: </a:t>
            </a:r>
          </a:p>
          <a:p>
            <a:r>
              <a:rPr lang="es-ES_tradnl" sz="3000" dirty="0" smtClean="0"/>
              <a:t>38 taxones de </a:t>
            </a:r>
            <a:r>
              <a:rPr lang="es-ES_tradnl" sz="3000" dirty="0" err="1" smtClean="0"/>
              <a:t>Compositae</a:t>
            </a:r>
            <a:r>
              <a:rPr lang="es-ES_tradnl" sz="3000" dirty="0" smtClean="0"/>
              <a:t>, </a:t>
            </a:r>
          </a:p>
          <a:p>
            <a:r>
              <a:rPr lang="es-ES_tradnl" sz="3000" dirty="0" smtClean="0"/>
              <a:t>17 de </a:t>
            </a:r>
            <a:r>
              <a:rPr lang="es-ES_tradnl" sz="3000" dirty="0" err="1" smtClean="0"/>
              <a:t>Leguminosae</a:t>
            </a:r>
            <a:r>
              <a:rPr lang="es-ES_tradnl" sz="3000" dirty="0" smtClean="0"/>
              <a:t>, </a:t>
            </a:r>
          </a:p>
          <a:p>
            <a:r>
              <a:rPr lang="es-ES_tradnl" sz="3000" dirty="0" smtClean="0"/>
              <a:t>5 de </a:t>
            </a:r>
            <a:r>
              <a:rPr lang="es-ES_tradnl" sz="3000" dirty="0" err="1" smtClean="0"/>
              <a:t>Caryophyllaceae</a:t>
            </a:r>
            <a:r>
              <a:rPr lang="es-ES_tradnl" sz="3000" dirty="0" smtClean="0"/>
              <a:t>, </a:t>
            </a:r>
          </a:p>
          <a:p>
            <a:r>
              <a:rPr lang="es-ES_tradnl" sz="3000" dirty="0" smtClean="0"/>
              <a:t>y 10 de otras 7 familias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La flora </a:t>
            </a:r>
            <a:r>
              <a:rPr lang="es-ES" sz="4000" dirty="0" err="1" smtClean="0"/>
              <a:t>iberica</a:t>
            </a:r>
            <a:r>
              <a:rPr lang="es-ES" sz="4000" dirty="0" smtClean="0"/>
              <a:t> como realidad natural</a:t>
            </a:r>
            <a:endParaRPr lang="es-ES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57200" y="5995382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* De ellos solo 3 han sido desestimados posteriormente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7848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09073"/>
            <a:ext cx="8229600" cy="3179526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b="1" dirty="0" smtClean="0"/>
              <a:t>81 Nombres nuevos o combinaciones</a:t>
            </a:r>
            <a:r>
              <a:rPr lang="es-ES_tradnl" b="1" dirty="0" smtClean="0"/>
              <a:t> </a:t>
            </a:r>
          </a:p>
          <a:p>
            <a:r>
              <a:rPr lang="es-ES_tradnl" sz="3000" dirty="0" smtClean="0"/>
              <a:t>37 nombres de </a:t>
            </a:r>
            <a:r>
              <a:rPr lang="es-ES_tradnl" sz="3000" dirty="0" err="1" smtClean="0"/>
              <a:t>Compositae</a:t>
            </a:r>
            <a:r>
              <a:rPr lang="es-ES_tradnl" sz="3000" dirty="0" smtClean="0"/>
              <a:t>, </a:t>
            </a:r>
          </a:p>
          <a:p>
            <a:r>
              <a:rPr lang="es-ES_tradnl" sz="3000" dirty="0" smtClean="0"/>
              <a:t>30 de </a:t>
            </a:r>
            <a:r>
              <a:rPr lang="es-ES_tradnl" sz="3000" dirty="0" err="1" smtClean="0"/>
              <a:t>Leguminosae</a:t>
            </a:r>
            <a:r>
              <a:rPr lang="es-ES_tradnl" sz="3000" dirty="0" smtClean="0"/>
              <a:t>, </a:t>
            </a:r>
          </a:p>
          <a:p>
            <a:r>
              <a:rPr lang="es-ES_tradnl" sz="3000" dirty="0"/>
              <a:t>4</a:t>
            </a:r>
            <a:r>
              <a:rPr lang="es-ES_tradnl" sz="3000" dirty="0" smtClean="0"/>
              <a:t> de </a:t>
            </a:r>
            <a:r>
              <a:rPr lang="es-ES_tradnl" sz="3000" dirty="0" err="1" smtClean="0"/>
              <a:t>Caryophyllaceae</a:t>
            </a:r>
            <a:r>
              <a:rPr lang="es-ES_tradnl" sz="3000" dirty="0" smtClean="0"/>
              <a:t>, </a:t>
            </a:r>
          </a:p>
          <a:p>
            <a:r>
              <a:rPr lang="es-ES_tradnl" sz="3000" dirty="0" smtClean="0"/>
              <a:t>y 14 de otras 6 familias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La flora </a:t>
            </a:r>
            <a:r>
              <a:rPr lang="es-ES" sz="4000" dirty="0" err="1" smtClean="0"/>
              <a:t>iberica</a:t>
            </a:r>
            <a:r>
              <a:rPr lang="es-ES" sz="4000" dirty="0" smtClean="0"/>
              <a:t> como realidad natural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81056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96975"/>
            <a:ext cx="7772400" cy="1470025"/>
          </a:xfrm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dirty="0" smtClean="0">
                <a:solidFill>
                  <a:srgbClr val="003300"/>
                </a:solidFill>
                <a:latin typeface="Harlow Solid Italic" charset="0"/>
              </a:rPr>
              <a:t>Salvador Talavera Lozano</a:t>
            </a:r>
            <a:br>
              <a:rPr lang="es-ES" dirty="0" smtClean="0">
                <a:solidFill>
                  <a:srgbClr val="003300"/>
                </a:solidFill>
                <a:latin typeface="Harlow Solid Italic" charset="0"/>
              </a:rPr>
            </a:br>
            <a:r>
              <a:rPr lang="es-ES" dirty="0" smtClean="0">
                <a:solidFill>
                  <a:srgbClr val="003300"/>
                </a:solidFill>
                <a:latin typeface="Harlow Solid Italic" charset="0"/>
              </a:rPr>
              <a:t>(Hinojos, 1945-2021)</a:t>
            </a:r>
            <a:endParaRPr lang="es-ES" dirty="0">
              <a:solidFill>
                <a:srgbClr val="003300"/>
              </a:solidFill>
              <a:latin typeface="Harlow Solid Italic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932561"/>
            <a:ext cx="6400800" cy="1752600"/>
          </a:xfrm>
        </p:spPr>
        <p:txBody>
          <a:bodyPr/>
          <a:lstStyle/>
          <a:p>
            <a:r>
              <a:rPr lang="es-ES" b="1" dirty="0" smtClean="0"/>
              <a:t>Su aportaci</a:t>
            </a:r>
            <a:r>
              <a:rPr lang="es-ES" b="1" dirty="0" smtClean="0"/>
              <a:t>ón al estudio de la flora </a:t>
            </a:r>
            <a:r>
              <a:rPr lang="es-ES" b="1" dirty="0"/>
              <a:t>i</a:t>
            </a:r>
            <a:r>
              <a:rPr lang="es-ES" b="1" dirty="0" smtClean="0"/>
              <a:t>bérica</a:t>
            </a:r>
            <a:endParaRPr lang="es-ES" b="1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6491288"/>
            <a:ext cx="712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dirty="0" smtClean="0"/>
              <a:t>Universidad </a:t>
            </a:r>
            <a:r>
              <a:rPr lang="es-ES" dirty="0"/>
              <a:t>de Sevilla – </a:t>
            </a:r>
            <a:r>
              <a:rPr lang="es-ES" dirty="0" smtClean="0"/>
              <a:t>2021</a:t>
            </a:r>
            <a:endParaRPr lang="es-E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177" y="4015877"/>
            <a:ext cx="2842123" cy="28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486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4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26891"/>
            <a:ext cx="8229600" cy="1990337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3600" dirty="0" smtClean="0"/>
              <a:t>Localidades cl</a:t>
            </a:r>
            <a:r>
              <a:rPr lang="es-ES_tradnl" sz="3600" dirty="0" smtClean="0"/>
              <a:t>ásicas de los taxones talaveranos</a:t>
            </a:r>
          </a:p>
          <a:p>
            <a:pPr marL="0" indent="0">
              <a:buNone/>
            </a:pPr>
            <a:r>
              <a:rPr lang="es-ES_tradnl" sz="3000" dirty="0" smtClean="0"/>
              <a:t>Google </a:t>
            </a:r>
            <a:r>
              <a:rPr lang="es-ES_tradnl" sz="3000" dirty="0" err="1" smtClean="0"/>
              <a:t>My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Maps</a:t>
            </a:r>
            <a:r>
              <a:rPr lang="es-ES_tradnl" sz="3000" dirty="0" smtClean="0"/>
              <a:t>:</a:t>
            </a:r>
          </a:p>
          <a:p>
            <a:pPr marL="0" indent="0">
              <a:buNone/>
            </a:pPr>
            <a:endParaRPr lang="es-ES_tradnl" sz="3000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La flora </a:t>
            </a:r>
            <a:r>
              <a:rPr lang="es-ES" sz="4000" dirty="0" err="1" smtClean="0"/>
              <a:t>iberica</a:t>
            </a:r>
            <a:r>
              <a:rPr lang="es-ES" sz="4000" dirty="0" smtClean="0"/>
              <a:t> como realidad natural</a:t>
            </a:r>
            <a:endParaRPr lang="es-ES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632767" y="5139721"/>
            <a:ext cx="5563503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600" kern="0" dirty="0">
                <a:solidFill>
                  <a:srgbClr val="FF0000"/>
                </a:solidFill>
                <a:hlinkClick r:id="rId2"/>
              </a:rPr>
              <a:t>Enlace al mapa</a:t>
            </a:r>
            <a:endParaRPr lang="es-ES_tradnl" sz="36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6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8021"/>
            <a:ext cx="8229600" cy="2142793"/>
          </a:xfrm>
        </p:spPr>
        <p:txBody>
          <a:bodyPr/>
          <a:lstStyle/>
          <a:p>
            <a:r>
              <a:rPr lang="es-ES" i="1" dirty="0" smtClean="0"/>
              <a:t>Flora </a:t>
            </a:r>
            <a:r>
              <a:rPr lang="es-ES" i="1" dirty="0" err="1" smtClean="0"/>
              <a:t>iberica</a:t>
            </a:r>
            <a:r>
              <a:rPr lang="es-ES" i="1" dirty="0" smtClean="0"/>
              <a:t> </a:t>
            </a:r>
            <a:r>
              <a:rPr lang="es-ES" dirty="0" smtClean="0"/>
              <a:t>como “</a:t>
            </a:r>
            <a:r>
              <a:rPr lang="es-ES" dirty="0" err="1" smtClean="0"/>
              <a:t>macroproyecto</a:t>
            </a:r>
            <a:r>
              <a:rPr lang="es-ES" dirty="0" smtClean="0"/>
              <a:t>”</a:t>
            </a:r>
          </a:p>
          <a:p>
            <a:r>
              <a:rPr lang="es-ES" i="1" dirty="0" smtClean="0"/>
              <a:t>Flora </a:t>
            </a:r>
            <a:r>
              <a:rPr lang="es-ES" i="1" dirty="0" err="1" smtClean="0"/>
              <a:t>iberica</a:t>
            </a:r>
            <a:r>
              <a:rPr lang="es-ES" i="1" dirty="0" smtClean="0"/>
              <a:t> </a:t>
            </a:r>
            <a:r>
              <a:rPr lang="es-ES" dirty="0" smtClean="0"/>
              <a:t>como obra cient</a:t>
            </a:r>
            <a:r>
              <a:rPr lang="es-ES" dirty="0" smtClean="0"/>
              <a:t>ífica</a:t>
            </a:r>
            <a:endParaRPr lang="es-ES" dirty="0" smtClean="0"/>
          </a:p>
          <a:p>
            <a:r>
              <a:rPr lang="es-ES" dirty="0" smtClean="0"/>
              <a:t>la flora ib</a:t>
            </a:r>
            <a:r>
              <a:rPr lang="es-ES" dirty="0" smtClean="0"/>
              <a:t>érica como realidad natural</a:t>
            </a:r>
            <a:endParaRPr lang="es-E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38602"/>
          </a:xfrm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Flora ib</a:t>
            </a:r>
            <a:r>
              <a:rPr lang="es-ES" sz="4000" dirty="0" smtClean="0"/>
              <a:t>é</a:t>
            </a:r>
            <a:r>
              <a:rPr lang="es-ES" sz="4000" dirty="0" smtClean="0"/>
              <a:t>rica:</a:t>
            </a:r>
            <a:br>
              <a:rPr lang="es-ES" sz="4000" dirty="0" smtClean="0"/>
            </a:br>
            <a:r>
              <a:rPr lang="es-ES" sz="4000" dirty="0" smtClean="0"/>
              <a:t>dos palabras, tres realidades</a:t>
            </a:r>
            <a:endParaRPr lang="es-ES" sz="4000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68313" y="4377253"/>
            <a:ext cx="8229600" cy="9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" sz="3200" dirty="0" smtClean="0"/>
              <a:t>Una propuesta de an</a:t>
            </a:r>
            <a:r>
              <a:rPr lang="es-ES" sz="3200" dirty="0" smtClean="0"/>
              <a:t>álisis de la obra de Salvador Talavera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33070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  <p:bldP spid="215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66644"/>
            <a:ext cx="8229600" cy="3936660"/>
          </a:xfrm>
        </p:spPr>
        <p:txBody>
          <a:bodyPr/>
          <a:lstStyle/>
          <a:p>
            <a:r>
              <a:rPr lang="es-ES" dirty="0" smtClean="0"/>
              <a:t>Años 70 del s. XX:</a:t>
            </a:r>
          </a:p>
          <a:p>
            <a:pPr lvl="1"/>
            <a:r>
              <a:rPr lang="es-ES_tradnl" dirty="0" smtClean="0"/>
              <a:t>Estudio Taxonómico del Género </a:t>
            </a:r>
            <a:r>
              <a:rPr lang="es-ES_tradnl" i="1" dirty="0" err="1" smtClean="0"/>
              <a:t>Cirsium</a:t>
            </a:r>
            <a:r>
              <a:rPr lang="es-ES_tradnl" dirty="0" smtClean="0"/>
              <a:t> Miller en la Península Ibérica. Tesis Doctoral. 1974 (director B. Vald</a:t>
            </a:r>
            <a:r>
              <a:rPr lang="es-ES_tradnl" dirty="0" smtClean="0"/>
              <a:t>és). </a:t>
            </a:r>
            <a:r>
              <a:rPr lang="es-ES_tradnl" i="1" dirty="0" err="1" smtClean="0"/>
              <a:t>Lagascalia</a:t>
            </a:r>
            <a:r>
              <a:rPr lang="es-ES_tradnl" dirty="0" smtClean="0"/>
              <a:t>, vols. 4 y 5 (1974, 1976)</a:t>
            </a:r>
          </a:p>
          <a:p>
            <a:pPr lvl="1"/>
            <a:r>
              <a:rPr lang="es-ES_tradnl" dirty="0" smtClean="0"/>
              <a:t>Estudios sobre el género </a:t>
            </a:r>
            <a:r>
              <a:rPr lang="es-ES_tradnl" i="1" dirty="0" smtClean="0"/>
              <a:t>Silene</a:t>
            </a:r>
            <a:r>
              <a:rPr lang="es-ES_tradnl" dirty="0" smtClean="0"/>
              <a:t>. </a:t>
            </a:r>
            <a:r>
              <a:rPr lang="es-ES_tradnl" i="1" dirty="0" err="1" smtClean="0"/>
              <a:t>Lagascalia</a:t>
            </a:r>
            <a:r>
              <a:rPr lang="es-ES_tradnl" dirty="0" smtClean="0"/>
              <a:t>, vols. 5, 6, 7 y 8 (1975-1978), frutos de su estancia de 9 meses en </a:t>
            </a:r>
            <a:r>
              <a:rPr lang="es-ES_tradnl" dirty="0" err="1" smtClean="0"/>
              <a:t>Zurich</a:t>
            </a:r>
            <a:r>
              <a:rPr lang="es-ES_tradnl" dirty="0" smtClean="0"/>
              <a:t> (1974)</a:t>
            </a:r>
            <a:endParaRPr lang="es-ES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337823"/>
          </a:xfrm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Antecedentes:</a:t>
            </a:r>
            <a:br>
              <a:rPr lang="es-ES" sz="4000" dirty="0" smtClean="0"/>
            </a:br>
            <a:r>
              <a:rPr lang="es-ES" sz="4000" dirty="0" smtClean="0"/>
              <a:t>formaci</a:t>
            </a:r>
            <a:r>
              <a:rPr lang="es-ES" sz="4000" dirty="0" smtClean="0"/>
              <a:t>ón como taxónomo</a:t>
            </a:r>
            <a:endParaRPr lang="es-ES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06305" y="5603304"/>
            <a:ext cx="7559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/>
              <a:t>Profesor en la Facultad de Biología de la Universidad de Sevilla desde 1971 hasta 2014, año de su jubilación.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77345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6955"/>
            <a:ext cx="8229600" cy="4868863"/>
          </a:xfrm>
        </p:spPr>
        <p:txBody>
          <a:bodyPr/>
          <a:lstStyle/>
          <a:p>
            <a:r>
              <a:rPr lang="es-ES" dirty="0" smtClean="0"/>
              <a:t>Años 80 del s. XX:</a:t>
            </a:r>
          </a:p>
          <a:p>
            <a:pPr lvl="1"/>
            <a:r>
              <a:rPr lang="es-ES_tradnl" i="1" dirty="0" smtClean="0"/>
              <a:t>Flora Vascular de Andaluc</a:t>
            </a:r>
            <a:r>
              <a:rPr lang="es-ES_tradnl" i="1" dirty="0" smtClean="0"/>
              <a:t>ía Occidental </a:t>
            </a:r>
            <a:r>
              <a:rPr lang="es-ES_tradnl" dirty="0" smtClean="0"/>
              <a:t>(1987):</a:t>
            </a:r>
          </a:p>
          <a:p>
            <a:pPr lvl="2"/>
            <a:r>
              <a:rPr lang="es-ES_tradnl" sz="2800" dirty="0" smtClean="0"/>
              <a:t>Numerosas contribuciones en familias importantes, como cariofiláceas, leguminosas, compuestas, gramíneas, monocotiledóneas acuáticas y otras.</a:t>
            </a:r>
          </a:p>
          <a:p>
            <a:pPr lvl="1"/>
            <a:r>
              <a:rPr lang="es-ES_tradnl" sz="3200" dirty="0" smtClean="0"/>
              <a:t>Estudios previos publicados en la revista </a:t>
            </a:r>
            <a:r>
              <a:rPr lang="es-ES_tradnl" sz="3200" i="1" dirty="0" err="1" smtClean="0"/>
              <a:t>Lagascalia</a:t>
            </a:r>
            <a:r>
              <a:rPr lang="es-ES_tradnl" sz="3200" dirty="0" smtClean="0"/>
              <a:t>, vols. 9. 10, 11, 12 y 14 (1980-1986)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337823"/>
          </a:xfrm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smtClean="0"/>
              <a:t>Antecedentes:</a:t>
            </a:r>
            <a:br>
              <a:rPr lang="es-ES" sz="4000" dirty="0" smtClean="0"/>
            </a:br>
            <a:r>
              <a:rPr lang="es-ES" sz="4000" dirty="0" smtClean="0"/>
              <a:t>estudios flor</a:t>
            </a:r>
            <a:r>
              <a:rPr lang="es-ES" sz="4000" dirty="0" smtClean="0"/>
              <a:t>ísticos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9506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7878"/>
            <a:ext cx="8229600" cy="3009039"/>
          </a:xfrm>
        </p:spPr>
        <p:txBody>
          <a:bodyPr/>
          <a:lstStyle/>
          <a:p>
            <a:r>
              <a:rPr lang="es-ES_tradnl" dirty="0" smtClean="0"/>
              <a:t>Asesor de casi todos los vol</a:t>
            </a:r>
            <a:r>
              <a:rPr lang="es-ES_tradnl" dirty="0" smtClean="0"/>
              <a:t>úmenes desde el vol. 1 (1986)</a:t>
            </a:r>
            <a:endParaRPr lang="es-ES_tradnl" dirty="0" smtClean="0"/>
          </a:p>
          <a:p>
            <a:r>
              <a:rPr lang="es-ES_tradnl" dirty="0" smtClean="0"/>
              <a:t>Primera contribuci</a:t>
            </a:r>
            <a:r>
              <a:rPr lang="es-ES_tradnl" dirty="0" smtClean="0"/>
              <a:t>ón al proyecto como autor:</a:t>
            </a:r>
            <a:endParaRPr lang="es-ES_tradnl" dirty="0" smtClean="0"/>
          </a:p>
          <a:p>
            <a:pPr lvl="1"/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II (1990): </a:t>
            </a:r>
            <a:r>
              <a:rPr lang="es-ES_tradnl" dirty="0" err="1" smtClean="0"/>
              <a:t>género</a:t>
            </a:r>
            <a:r>
              <a:rPr lang="es-ES_tradnl" dirty="0" smtClean="0"/>
              <a:t> </a:t>
            </a:r>
            <a:r>
              <a:rPr lang="es-ES_tradnl" i="1" dirty="0" smtClean="0"/>
              <a:t>Silene</a:t>
            </a:r>
            <a:endParaRPr lang="es-ES_tradnl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err="1" smtClean="0"/>
              <a:t>Macroproyecto</a:t>
            </a:r>
            <a:r>
              <a:rPr lang="es-ES" sz="4000" dirty="0" smtClean="0"/>
              <a:t>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278484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0642"/>
            <a:ext cx="8229600" cy="3434411"/>
          </a:xfrm>
        </p:spPr>
        <p:txBody>
          <a:bodyPr/>
          <a:lstStyle/>
          <a:p>
            <a:r>
              <a:rPr lang="es-ES_tradnl" dirty="0" smtClean="0"/>
              <a:t>Proyecto </a:t>
            </a:r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(fase IV) DGICYT</a:t>
            </a:r>
            <a:r>
              <a:rPr lang="es-ES_tradnl" baseline="30000" dirty="0" smtClean="0"/>
              <a:t>1</a:t>
            </a:r>
            <a:r>
              <a:rPr lang="es-ES_tradnl" dirty="0" smtClean="0"/>
              <a:t> PB91-0070-C03-03 (1992-1997)</a:t>
            </a:r>
          </a:p>
          <a:p>
            <a:r>
              <a:rPr lang="es-ES_tradnl" dirty="0" smtClean="0"/>
              <a:t>Proyecto </a:t>
            </a:r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(fase V) DGESIC</a:t>
            </a:r>
            <a:r>
              <a:rPr lang="es-ES_tradnl" baseline="30000" dirty="0" smtClean="0"/>
              <a:t>2</a:t>
            </a:r>
            <a:r>
              <a:rPr lang="es-ES_tradnl" dirty="0" smtClean="0"/>
              <a:t> PB96-1352 (1997-2002)</a:t>
            </a:r>
          </a:p>
          <a:p>
            <a:r>
              <a:rPr lang="es-ES_tradnl" dirty="0" smtClean="0"/>
              <a:t>Proyecto </a:t>
            </a:r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is-IS" dirty="0" smtClean="0"/>
              <a:t>(fase VI) DGI</a:t>
            </a:r>
            <a:r>
              <a:rPr lang="es-ES_tradnl" baseline="30000" dirty="0"/>
              <a:t>3</a:t>
            </a:r>
            <a:r>
              <a:rPr lang="is-IS" dirty="0" smtClean="0"/>
              <a:t> REN2002-04634-C05-03 (2002-2006)</a:t>
            </a:r>
          </a:p>
          <a:p>
            <a:endParaRPr lang="es-ES_tradnl" dirty="0" smtClean="0"/>
          </a:p>
          <a:p>
            <a:endParaRPr lang="es-ES_tradnl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err="1" smtClean="0"/>
              <a:t>Macroproyecto</a:t>
            </a:r>
            <a:r>
              <a:rPr lang="es-ES" sz="4000" dirty="0" smtClean="0"/>
              <a:t>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  <p:sp>
        <p:nvSpPr>
          <p:cNvPr id="2" name="Rectángulo 1"/>
          <p:cNvSpPr/>
          <p:nvPr/>
        </p:nvSpPr>
        <p:spPr>
          <a:xfrm>
            <a:off x="457200" y="5526445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s-ES_tradnl" dirty="0" smtClean="0"/>
              <a:t>Direcci</a:t>
            </a:r>
            <a:r>
              <a:rPr lang="es-ES_tradnl" dirty="0" smtClean="0"/>
              <a:t>ón General de Investigación Científica y Técnica</a:t>
            </a:r>
          </a:p>
          <a:p>
            <a:pPr marL="342900" indent="-342900">
              <a:buAutoNum type="arabicParenBoth"/>
            </a:pPr>
            <a:r>
              <a:rPr lang="es-ES_tradnl" dirty="0" smtClean="0"/>
              <a:t>Direcci</a:t>
            </a:r>
            <a:r>
              <a:rPr lang="es-ES_tradnl" dirty="0" smtClean="0"/>
              <a:t>ón General de Enseñanza Superior e Investigación Científica</a:t>
            </a:r>
          </a:p>
          <a:p>
            <a:pPr marL="342900" indent="-342900">
              <a:buAutoNum type="arabicParenBoth"/>
            </a:pPr>
            <a:r>
              <a:rPr lang="es-ES_tradnl" dirty="0" smtClean="0"/>
              <a:t>Dirección General de Investigaci</a:t>
            </a:r>
            <a:r>
              <a:rPr lang="es-ES_tradnl" dirty="0" smtClean="0"/>
              <a:t>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587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6924"/>
            <a:ext cx="8229600" cy="4093270"/>
          </a:xfrm>
        </p:spPr>
        <p:txBody>
          <a:bodyPr/>
          <a:lstStyle/>
          <a:p>
            <a:r>
              <a:rPr lang="es-ES_tradnl" dirty="0" smtClean="0"/>
              <a:t>Proyecto </a:t>
            </a:r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(fase VII-2) DGI</a:t>
            </a:r>
            <a:r>
              <a:rPr lang="es-ES_tradnl" baseline="30000" dirty="0" smtClean="0"/>
              <a:t>1</a:t>
            </a:r>
            <a:r>
              <a:rPr lang="es-ES_tradnl" dirty="0" smtClean="0"/>
              <a:t>:  CGL2006-00817 (2006-2010)</a:t>
            </a:r>
          </a:p>
          <a:p>
            <a:r>
              <a:rPr lang="es-ES_tradnl" dirty="0" smtClean="0"/>
              <a:t>Proyecto </a:t>
            </a:r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(fase VIII-2)</a:t>
            </a:r>
            <a:r>
              <a:rPr lang="pt-BR" dirty="0" smtClean="0"/>
              <a:t> DGPTC</a:t>
            </a:r>
            <a:r>
              <a:rPr lang="es-ES_tradnl" baseline="30000" dirty="0"/>
              <a:t>2</a:t>
            </a:r>
            <a:r>
              <a:rPr lang="pt-BR" dirty="0" smtClean="0"/>
              <a:t>:</a:t>
            </a:r>
            <a:r>
              <a:rPr lang="es-ES_tradnl" dirty="0" smtClean="0"/>
              <a:t> CGL2009-08178 (2010-2013)</a:t>
            </a:r>
          </a:p>
          <a:p>
            <a:r>
              <a:rPr lang="es-ES_tradnl" dirty="0" smtClean="0"/>
              <a:t>Proyecto </a:t>
            </a:r>
            <a:r>
              <a:rPr lang="es-ES_tradnl" i="1" dirty="0" smtClean="0"/>
              <a:t>Flora </a:t>
            </a:r>
            <a:r>
              <a:rPr lang="es-ES_tradnl" i="1" dirty="0" err="1" smtClean="0"/>
              <a:t>iberica</a:t>
            </a:r>
            <a:r>
              <a:rPr lang="es-ES_tradnl" i="1" dirty="0" smtClean="0"/>
              <a:t> </a:t>
            </a:r>
            <a:r>
              <a:rPr lang="es-ES_tradnl" dirty="0" smtClean="0"/>
              <a:t>(fase IX-2)</a:t>
            </a:r>
            <a:r>
              <a:rPr lang="pt-BR" dirty="0" smtClean="0"/>
              <a:t> DGPTC</a:t>
            </a:r>
            <a:r>
              <a:rPr lang="es-ES_tradnl" baseline="30000" dirty="0"/>
              <a:t>2</a:t>
            </a:r>
            <a:r>
              <a:rPr lang="pt-BR" dirty="0" smtClean="0"/>
              <a:t>:</a:t>
            </a:r>
            <a:r>
              <a:rPr lang="es-ES_tradnl" dirty="0" smtClean="0"/>
              <a:t> CGL2012-32914 (2013-2015)</a:t>
            </a:r>
          </a:p>
          <a:p>
            <a:endParaRPr lang="is-IS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err="1" smtClean="0"/>
              <a:t>Macroproyecto</a:t>
            </a:r>
            <a:r>
              <a:rPr lang="es-ES" sz="4000" dirty="0" smtClean="0"/>
              <a:t>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57200" y="565035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s-ES_tradnl" dirty="0" smtClean="0"/>
              <a:t>Direcci</a:t>
            </a:r>
            <a:r>
              <a:rPr lang="es-ES_tradnl" dirty="0" smtClean="0"/>
              <a:t>ón General de Investigación</a:t>
            </a:r>
          </a:p>
          <a:p>
            <a:pPr marL="342900" indent="-342900">
              <a:buAutoNum type="arabicParenBoth"/>
            </a:pPr>
            <a:r>
              <a:rPr lang="es-ES_tradnl" dirty="0" smtClean="0"/>
              <a:t>Dirección General de Programas y Transferencia del Conocimiento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52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7858"/>
            <a:ext cx="8229600" cy="4837338"/>
          </a:xfrm>
        </p:spPr>
        <p:txBody>
          <a:bodyPr/>
          <a:lstStyle/>
          <a:p>
            <a:r>
              <a:rPr lang="es-ES_tradnl" dirty="0" smtClean="0"/>
              <a:t>Se jubiló el 31 de mayo de 2014</a:t>
            </a:r>
          </a:p>
          <a:p>
            <a:r>
              <a:rPr lang="es-ES_tradnl" dirty="0" smtClean="0"/>
              <a:t>Colabor</a:t>
            </a:r>
            <a:r>
              <a:rPr lang="es-ES_tradnl" dirty="0" smtClean="0"/>
              <a:t>ó como investigador en </a:t>
            </a:r>
            <a:r>
              <a:rPr lang="is-IS" i="1" dirty="0" smtClean="0"/>
              <a:t>Flora Iberica </a:t>
            </a:r>
            <a:r>
              <a:rPr lang="is-IS" dirty="0" smtClean="0"/>
              <a:t>fase X(2) CGL2015-66161-P (2016-2020). Fam. Compositae</a:t>
            </a:r>
            <a:endParaRPr lang="es-ES_tradnl" dirty="0" smtClean="0"/>
          </a:p>
          <a:p>
            <a:r>
              <a:rPr lang="es-ES_tradnl" dirty="0" smtClean="0"/>
              <a:t>Termin</a:t>
            </a:r>
            <a:r>
              <a:rPr lang="es-ES_tradnl" dirty="0" smtClean="0"/>
              <a:t>ó su colaboración como asesor del último volumen publicado, el XIX(2) en 2021</a:t>
            </a:r>
          </a:p>
          <a:p>
            <a:r>
              <a:rPr lang="es-ES_tradnl" dirty="0" smtClean="0"/>
              <a:t>Último correo el 10 de marzo de 2021</a:t>
            </a:r>
          </a:p>
          <a:p>
            <a:r>
              <a:rPr lang="es-ES_tradnl" dirty="0" smtClean="0"/>
              <a:t>Falleció el 2 de junio de 2021</a:t>
            </a:r>
          </a:p>
          <a:p>
            <a:endParaRPr lang="is-IS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sz="4000" dirty="0" err="1" smtClean="0"/>
              <a:t>Macroproyecto</a:t>
            </a:r>
            <a:r>
              <a:rPr lang="es-ES" sz="4000" dirty="0" smtClean="0"/>
              <a:t> </a:t>
            </a:r>
            <a:r>
              <a:rPr lang="es-ES" sz="4000" i="1" dirty="0" smtClean="0"/>
              <a:t>Flora </a:t>
            </a:r>
            <a:r>
              <a:rPr lang="es-ES" sz="4000" i="1" dirty="0" err="1"/>
              <a:t>i</a:t>
            </a:r>
            <a:r>
              <a:rPr lang="es-ES" sz="4000" i="1" dirty="0" err="1" smtClean="0"/>
              <a:t>berica</a:t>
            </a:r>
            <a:endParaRPr lang="es-ES" sz="4000" i="1" dirty="0"/>
          </a:p>
        </p:txBody>
      </p:sp>
    </p:spTree>
    <p:extLst>
      <p:ext uri="{BB962C8B-B14F-4D97-AF65-F5344CB8AC3E}">
        <p14:creationId xmlns:p14="http://schemas.microsoft.com/office/powerpoint/2010/main" val="144704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947</Words>
  <Application>Microsoft Macintosh PowerPoint</Application>
  <PresentationFormat>Presentación en pantalla (4:3)</PresentationFormat>
  <Paragraphs>105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Diseño predeterminado</vt:lpstr>
      <vt:lpstr>Presentación de PowerPoint</vt:lpstr>
      <vt:lpstr>Salvador Talavera Lozano (Hinojos, 1945-2021)</vt:lpstr>
      <vt:lpstr>Flora ibérica: dos palabras, tres realidades</vt:lpstr>
      <vt:lpstr>Antecedentes: formación como taxónomo</vt:lpstr>
      <vt:lpstr>Antecedentes: estudios florísticos</vt:lpstr>
      <vt:lpstr>Macroproyecto Flora iberica</vt:lpstr>
      <vt:lpstr>Macroproyecto Flora iberica</vt:lpstr>
      <vt:lpstr>Macroproyecto Flora iberica</vt:lpstr>
      <vt:lpstr>Macroproyecto Flora iberica</vt:lpstr>
      <vt:lpstr>Obra científica Flora iberica</vt:lpstr>
      <vt:lpstr>Obra científica Flora iberica</vt:lpstr>
      <vt:lpstr>Obra científica Flora iberica</vt:lpstr>
      <vt:lpstr>Obra científica Flora iberica</vt:lpstr>
      <vt:lpstr>Obra científica Flora iberica</vt:lpstr>
      <vt:lpstr>Obra científica Flora iberica</vt:lpstr>
      <vt:lpstr>La flora iberica* como realidad natural</vt:lpstr>
      <vt:lpstr>La flora iberica como realidad natural</vt:lpstr>
      <vt:lpstr>La flora iberica como realidad natural</vt:lpstr>
      <vt:lpstr>La flora iberica como realidad natural</vt:lpstr>
      <vt:lpstr>La flora iberica como realidad natural</vt:lpstr>
    </vt:vector>
  </TitlesOfParts>
  <Company>azul_romani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Romero</dc:creator>
  <cp:lastModifiedBy>Carlos Romero</cp:lastModifiedBy>
  <cp:revision>43</cp:revision>
  <dcterms:created xsi:type="dcterms:W3CDTF">2021-12-28T12:38:00Z</dcterms:created>
  <dcterms:modified xsi:type="dcterms:W3CDTF">2021-12-29T20:23:38Z</dcterms:modified>
</cp:coreProperties>
</file>